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9"/>
  </p:notesMasterIdLst>
  <p:sldIdLst>
    <p:sldId id="360" r:id="rId2"/>
    <p:sldId id="372" r:id="rId3"/>
    <p:sldId id="361" r:id="rId4"/>
    <p:sldId id="339" r:id="rId5"/>
    <p:sldId id="362" r:id="rId6"/>
    <p:sldId id="369" r:id="rId7"/>
    <p:sldId id="344" r:id="rId8"/>
    <p:sldId id="350" r:id="rId9"/>
    <p:sldId id="351" r:id="rId10"/>
    <p:sldId id="370" r:id="rId11"/>
    <p:sldId id="340" r:id="rId12"/>
    <p:sldId id="363" r:id="rId13"/>
    <p:sldId id="347" r:id="rId14"/>
    <p:sldId id="371" r:id="rId15"/>
    <p:sldId id="341" r:id="rId16"/>
    <p:sldId id="365" r:id="rId17"/>
    <p:sldId id="366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0FF"/>
    <a:srgbClr val="1CC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/>
    <p:restoredTop sz="94779"/>
  </p:normalViewPr>
  <p:slideViewPr>
    <p:cSldViewPr snapToGrid="0" snapToObjects="1">
      <p:cViewPr varScale="1">
        <p:scale>
          <a:sx n="87" d="100"/>
          <a:sy n="87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DBF9FB-991E-D447-8697-20F032AB8AAB}" type="datetimeFigureOut">
              <a:rPr lang="en-US" altLang="zh-CN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6A35D0-B01C-E04F-961D-0E5326C87A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2B6F4-0AA5-DE48-9FCF-3220128225E7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45D5F-5C98-F44B-97EC-C0CE21095A9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16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95C49-F564-C743-854F-2DB5922B5EF8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90B39-B7AB-004D-AD10-C07795EF69D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3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78F17B-36AD-5F4F-86ED-700D882FA378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6A86-E323-8946-BF37-C592673BA04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01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64A6A-F9D2-A043-B4E0-9AA534780175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C3E9-9103-364D-9780-10D0A080E8B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15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2EBCC-7ACD-BC48-81AA-57E5E6A392A3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17FAD-5CC3-CF4B-8FE3-2BCD8B8891F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17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4FF98-33CE-344D-8677-3C4C86787BA6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D4F5-A1E2-BF4A-8ADC-1B0E4550B33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72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9C1B8-DE5F-FD47-8F0E-FB88E10A01C2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E90E1-1780-F748-952D-8D462CC426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00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A1D20-F29D-644B-943E-0F24672987EE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36193-A564-8B4E-8A45-F70A428DF04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4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0BABC-6540-3142-A295-BE03F82F6F15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BCB93-ACAB-F249-8A89-D9872A350D8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47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C25CB8-926F-B542-86B0-A801D7BD5174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ABBA-D385-514D-BD21-E312B517821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360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11EFC-BBDE-1640-B1E3-F6E39C8B723A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F54CF-A5C4-D743-927C-6B473F49016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501D4-2589-B143-8110-0CAE4D08885D}" type="datetimeFigureOut">
              <a:rPr lang="en-US" altLang="zh-CN" smtClean="0"/>
              <a:pPr>
                <a:defRPr/>
              </a:pPr>
              <a:t>4/27/17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A51B64-5FDB-D142-B90E-DE83D73BE37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56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JerVrbLldXw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JerVrbLldXw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ＭＳ Ｐゴシック" charset="-128"/>
              </a:rPr>
              <a:t>How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to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get</a:t>
            </a:r>
            <a:r>
              <a:rPr lang="zh-CN" altLang="en-US">
                <a:ea typeface="ＭＳ Ｐゴシック" charset="-128"/>
              </a:rPr>
              <a:t> </a:t>
            </a:r>
            <a:r>
              <a:rPr lang="en-US" altLang="zh-CN">
                <a:ea typeface="ＭＳ Ｐゴシック" charset="-128"/>
              </a:rPr>
              <a:t>there?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Day </a:t>
            </a:r>
            <a:r>
              <a:rPr lang="en-US" altLang="zh-CN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3600" b="1" dirty="0" smtClean="0">
                <a:latin typeface="华文仿宋" charset="-122"/>
                <a:ea typeface="华文仿宋" charset="-122"/>
              </a:rPr>
              <a:t>《西游记》中五个人物和美国队长（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měi</a:t>
            </a:r>
            <a:r>
              <a:rPr lang="cs-CZ" altLang="ja-JP" sz="3600" b="1" dirty="0" smtClean="0">
                <a:latin typeface="华文仿宋" charset="-122"/>
                <a:ea typeface="华文仿宋" charset="-122"/>
              </a:rPr>
              <a:t> 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guó</a:t>
            </a:r>
            <a:r>
              <a:rPr lang="cs-CZ" altLang="ja-JP" sz="3600" b="1" dirty="0" smtClean="0">
                <a:latin typeface="华文仿宋" charset="-122"/>
                <a:ea typeface="华文仿宋" charset="-122"/>
              </a:rPr>
              <a:t> 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duì</a:t>
            </a:r>
            <a:r>
              <a:rPr lang="cs-CZ" altLang="ja-JP" sz="3600" b="1" dirty="0" smtClean="0">
                <a:latin typeface="华文仿宋" charset="-122"/>
                <a:ea typeface="华文仿宋" charset="-122"/>
              </a:rPr>
              <a:t> 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zhǎng</a:t>
            </a:r>
            <a:r>
              <a:rPr lang="zh-CN" altLang="en-US" sz="3600" b="1" dirty="0" smtClean="0">
                <a:latin typeface="华文仿宋" charset="-122"/>
                <a:ea typeface="华文仿宋" charset="-122"/>
              </a:rPr>
              <a:t>）有一个相同的地方。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400" dirty="0" smtClean="0">
                <a:latin typeface="华文仿宋" charset="-122"/>
                <a:ea typeface="华文仿宋" charset="-122"/>
              </a:rPr>
              <a:t>西游记</a:t>
            </a:r>
            <a:r>
              <a:rPr lang="en-US" altLang="ja-JP" sz="2400" dirty="0" smtClean="0">
                <a:latin typeface="华文仿宋" charset="-122"/>
                <a:ea typeface="华文仿宋" charset="-122"/>
              </a:rPr>
              <a:t>  </a:t>
            </a:r>
            <a:br>
              <a:rPr lang="en-US" altLang="ja-JP" sz="2400" dirty="0" smtClean="0">
                <a:latin typeface="华文仿宋" charset="-122"/>
                <a:ea typeface="华文仿宋" charset="-122"/>
              </a:rPr>
            </a:br>
            <a:r>
              <a:rPr lang="en-US" altLang="ja-JP" sz="2400" dirty="0" err="1" smtClean="0">
                <a:latin typeface="华文仿宋" charset="-122"/>
                <a:ea typeface="华文仿宋" charset="-122"/>
              </a:rPr>
              <a:t>xī</a:t>
            </a:r>
            <a:r>
              <a:rPr lang="en-US" altLang="ja-JP" sz="2400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ja-JP" sz="2400" dirty="0" err="1" smtClean="0">
                <a:latin typeface="华文仿宋" charset="-122"/>
                <a:ea typeface="华文仿宋" charset="-122"/>
              </a:rPr>
              <a:t>yóu</a:t>
            </a:r>
            <a:r>
              <a:rPr lang="en-US" altLang="ja-JP" sz="2400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ja-JP" sz="2400" dirty="0" err="1" smtClean="0">
                <a:latin typeface="华文仿宋" charset="-122"/>
                <a:ea typeface="华文仿宋" charset="-122"/>
              </a:rPr>
              <a:t>jì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306" y="3274219"/>
            <a:ext cx="3784600" cy="21463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美国</a:t>
            </a:r>
            <a:r>
              <a:rPr lang="zh-CN" altLang="en-US" sz="2400" dirty="0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队长</a:t>
            </a:r>
            <a:r>
              <a:rPr lang="en-US" altLang="zh-CN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/>
            </a:r>
            <a:br>
              <a:rPr lang="en-US" altLang="zh-CN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</a:br>
            <a:r>
              <a:rPr lang="cs-CZ" altLang="ja-JP" sz="2400" dirty="0" err="1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měi</a:t>
            </a:r>
            <a:r>
              <a:rPr lang="cs-CZ" altLang="ja-JP" sz="2400" dirty="0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solidFill>
                  <a:schemeClr val="bg1"/>
                </a:solidFill>
                <a:latin typeface="华文仿宋" charset="-122"/>
                <a:ea typeface="华文仿宋" charset="-122"/>
              </a:rPr>
              <a:t>guó</a:t>
            </a:r>
            <a:r>
              <a:rPr lang="cs-CZ" altLang="ja-JP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solidFill>
                  <a:schemeClr val="bg1"/>
                </a:solidFill>
                <a:latin typeface="华文仿宋" charset="-122"/>
                <a:ea typeface="华文仿宋" charset="-122"/>
              </a:rPr>
              <a:t>duì</a:t>
            </a:r>
            <a:r>
              <a:rPr lang="cs-CZ" altLang="ja-JP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zhǎng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94" y="3115469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8182" y="58767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nl-NL" altLang="zh-CN" sz="1200" dirty="0" smtClean="0">
                <a:latin typeface="华文仿宋" charset="-122"/>
                <a:ea typeface="华文仿宋" charset="-122"/>
                <a:hlinkClick r:id="rId4"/>
              </a:rPr>
              <a:t>https://www.youtube.com/watch?v=JerVrbLldXw</a:t>
            </a:r>
            <a:r>
              <a:rPr lang="cs-CZ" altLang="zh-CN" sz="1200" dirty="0" smtClean="0">
                <a:latin typeface="华文仿宋" charset="-122"/>
                <a:ea typeface="华文仿宋" charset="-122"/>
              </a:rPr>
              <a:t> </a:t>
            </a:r>
            <a:endParaRPr lang="cs-CZ" altLang="zh-CN" sz="1200" dirty="0">
              <a:latin typeface="华文仿宋" charset="-122"/>
              <a:ea typeface="华文仿宋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37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>
                <a:latin typeface="华文仿宋" charset="-122"/>
                <a:ea typeface="华文仿宋" charset="-122"/>
              </a:rPr>
              <a:t>被 </a:t>
            </a:r>
            <a:r>
              <a:rPr lang="zh-CN" altLang="en-US" b="1" u="sng" dirty="0">
                <a:solidFill>
                  <a:srgbClr val="FF0000"/>
                </a:solidFill>
                <a:latin typeface="华文仿宋" charset="-122"/>
                <a:ea typeface="华文仿宋" charset="-122"/>
              </a:rPr>
              <a:t>冷冻</a:t>
            </a:r>
            <a:r>
              <a:rPr lang="zh-CN" altLang="en-US" dirty="0">
                <a:latin typeface="华文仿宋" charset="-122"/>
                <a:ea typeface="华文仿宋" charset="-122"/>
              </a:rPr>
              <a:t> （</a:t>
            </a:r>
            <a:r>
              <a:rPr lang="cs-CZ" altLang="zh-CN" dirty="0" err="1">
                <a:latin typeface="华文仿宋" charset="-122"/>
                <a:ea typeface="华文仿宋" charset="-122"/>
              </a:rPr>
              <a:t>lěng</a:t>
            </a:r>
            <a:r>
              <a:rPr lang="cs-CZ" altLang="zh-CN" dirty="0">
                <a:latin typeface="华文仿宋" charset="-122"/>
                <a:ea typeface="华文仿宋" charset="-122"/>
              </a:rPr>
              <a:t> </a:t>
            </a:r>
            <a:r>
              <a:rPr lang="cs-CZ" altLang="zh-CN" dirty="0" err="1">
                <a:latin typeface="华文仿宋" charset="-122"/>
                <a:ea typeface="华文仿宋" charset="-122"/>
              </a:rPr>
              <a:t>dòng</a:t>
            </a:r>
            <a:r>
              <a:rPr lang="cs-CZ" altLang="zh-CN" dirty="0">
                <a:latin typeface="华文仿宋" charset="-122"/>
                <a:ea typeface="华文仿宋" charset="-122"/>
              </a:rPr>
              <a:t> </a:t>
            </a:r>
            <a:r>
              <a:rPr lang="zh-CN" altLang="en-US" dirty="0">
                <a:latin typeface="华文仿宋" charset="-122"/>
                <a:ea typeface="华文仿宋" charset="-122"/>
              </a:rPr>
              <a:t>）了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" y="3108307"/>
            <a:ext cx="2982562" cy="2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34" y="3108307"/>
            <a:ext cx="2554694" cy="27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1370" y="1281227"/>
            <a:ext cx="2188486" cy="7078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华文仿宋" charset="-122"/>
                <a:ea typeface="华文仿宋" charset="-122"/>
              </a:rPr>
              <a:t>美国队长</a:t>
            </a:r>
            <a:endParaRPr lang="en-US" altLang="zh-CN" sz="2000" dirty="0">
              <a:latin typeface="华文仿宋" charset="-122"/>
              <a:ea typeface="华文仿宋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zh-CN" sz="2000" dirty="0" err="1">
                <a:latin typeface="华文仿宋" charset="-122"/>
                <a:ea typeface="华文仿宋" charset="-122"/>
              </a:rPr>
              <a:t>měi</a:t>
            </a:r>
            <a:r>
              <a:rPr lang="cs-CZ" altLang="zh-CN" sz="20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000" dirty="0" err="1">
                <a:latin typeface="华文仿宋" charset="-122"/>
                <a:ea typeface="华文仿宋" charset="-122"/>
              </a:rPr>
              <a:t>guó</a:t>
            </a:r>
            <a:r>
              <a:rPr lang="cs-CZ" altLang="zh-CN" sz="20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000" dirty="0" err="1">
                <a:latin typeface="华文仿宋" charset="-122"/>
                <a:ea typeface="华文仿宋" charset="-122"/>
              </a:rPr>
              <a:t>duì</a:t>
            </a:r>
            <a:r>
              <a:rPr lang="cs-CZ" altLang="zh-CN" sz="20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000" dirty="0" err="1" smtClean="0">
                <a:latin typeface="华文仿宋" charset="-122"/>
                <a:ea typeface="华文仿宋" charset="-122"/>
              </a:rPr>
              <a:t>zhǎng</a:t>
            </a:r>
            <a:endParaRPr lang="cs-CZ" altLang="zh-CN" sz="2000" dirty="0">
              <a:latin typeface="华文仿宋" charset="-122"/>
              <a:ea typeface="华文仿宋" charset="-122"/>
            </a:endParaRPr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94" y="119378"/>
            <a:ext cx="1515437" cy="11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128942" y="527125"/>
            <a:ext cx="8897938" cy="2323652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zh-CN" altLang="en-US" sz="2400" dirty="0">
                <a:latin typeface="华文仿宋" charset="-122"/>
                <a:ea typeface="华文仿宋" charset="-122"/>
              </a:rPr>
              <a:t>美国队长</a:t>
            </a:r>
            <a:r>
              <a:rPr lang="zh-CN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（</a:t>
            </a:r>
            <a:r>
              <a:rPr lang="cs-CZ" altLang="ja-JP" sz="2400" dirty="0" err="1">
                <a:latin typeface="华文仿宋" charset="-122"/>
                <a:ea typeface="华文仿宋" charset="-122"/>
              </a:rPr>
              <a:t>měi</a:t>
            </a:r>
            <a:r>
              <a:rPr lang="cs-CZ" altLang="ja-JP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latin typeface="华文仿宋" charset="-122"/>
                <a:ea typeface="华文仿宋" charset="-122"/>
              </a:rPr>
              <a:t>guó</a:t>
            </a:r>
            <a:r>
              <a:rPr lang="cs-CZ" altLang="ja-JP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latin typeface="华文仿宋" charset="-122"/>
                <a:ea typeface="华文仿宋" charset="-122"/>
              </a:rPr>
              <a:t>duì</a:t>
            </a:r>
            <a:r>
              <a:rPr lang="cs-CZ" altLang="ja-JP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latin typeface="华文仿宋" charset="-122"/>
                <a:ea typeface="华文仿宋" charset="-122"/>
              </a:rPr>
              <a:t>zhǎng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）并不是这个时代（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shí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dài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>: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 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>times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）的</a:t>
            </a:r>
            <a:r>
              <a:rPr lang="zh-CN" altLang="en-US" sz="2400" dirty="0" smtClean="0">
                <a:latin typeface="华文仿宋" charset="-122"/>
                <a:ea typeface="华文仿宋" charset="-122"/>
              </a:rPr>
              <a:t>人。</a:t>
            </a:r>
            <a:endParaRPr lang="en-US" altLang="zh-CN" sz="2400" dirty="0" smtClean="0">
              <a:latin typeface="华文仿宋" charset="-122"/>
              <a:ea typeface="华文仿宋" charset="-122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2400" dirty="0" smtClean="0">
                <a:latin typeface="华文仿宋" charset="-122"/>
                <a:ea typeface="华文仿宋" charset="-122"/>
              </a:rPr>
              <a:t>他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被冷冻了，然后</a:t>
            </a:r>
            <a:r>
              <a:rPr lang="zh-CN" altLang="en-US" sz="2400" i="1" u="sng" dirty="0">
                <a:latin typeface="华文仿宋" charset="-122"/>
                <a:ea typeface="华文仿宋" charset="-122"/>
              </a:rPr>
              <a:t>穿越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（</a:t>
            </a:r>
            <a:r>
              <a:rPr lang="tr-TR" altLang="zh-CN" sz="2400" dirty="0" err="1">
                <a:latin typeface="华文仿宋" charset="-122"/>
                <a:ea typeface="华文仿宋" charset="-122"/>
              </a:rPr>
              <a:t>chuān</a:t>
            </a:r>
            <a:r>
              <a:rPr lang="tr-TR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tr-TR" altLang="zh-CN" sz="2400" dirty="0" err="1">
                <a:latin typeface="华文仿宋" charset="-122"/>
                <a:ea typeface="华文仿宋" charset="-122"/>
              </a:rPr>
              <a:t>yuè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： </a:t>
            </a:r>
            <a:r>
              <a:rPr lang="en-US" altLang="ja-JP" sz="2400" dirty="0">
                <a:latin typeface="华文仿宋" charset="-122"/>
                <a:ea typeface="华文仿宋" charset="-122"/>
              </a:rPr>
              <a:t>time-travel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）到了</a:t>
            </a:r>
            <a:r>
              <a:rPr lang="zh-CN" altLang="en-US" sz="2400" dirty="0" smtClean="0">
                <a:latin typeface="华文仿宋" charset="-122"/>
                <a:ea typeface="华文仿宋" charset="-122"/>
              </a:rPr>
              <a:t>现代。</a:t>
            </a:r>
            <a:endParaRPr lang="en-US" altLang="zh-CN" sz="2400" dirty="0" smtClean="0">
              <a:latin typeface="华文仿宋" charset="-122"/>
              <a:ea typeface="华文仿宋" charset="-122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zh-CN" sz="2400" dirty="0">
              <a:latin typeface="华文仿宋" charset="-122"/>
              <a:ea typeface="华文仿宋" charset="-122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zh-CN" altLang="en-US" sz="2400" dirty="0" smtClean="0">
                <a:latin typeface="华文仿宋" charset="-122"/>
                <a:ea typeface="华文仿宋" charset="-122"/>
              </a:rPr>
              <a:t>也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就是说，他进行了一次时间旅行（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shí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jiān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lǚ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xíng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）。</a:t>
            </a:r>
            <a:endParaRPr lang="zh-CN" altLang="en-US" sz="2400" dirty="0">
              <a:ea typeface="ＭＳ Ｐゴシック" charset="-128"/>
            </a:endParaRP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48" y="3281028"/>
            <a:ext cx="3987725" cy="247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957431" y="3994150"/>
            <a:ext cx="7343607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>
                <a:latin typeface="华文仿宋" charset="-122"/>
                <a:ea typeface="华文仿宋" charset="-122"/>
              </a:rPr>
              <a:t>今天，西游记中的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>5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个人物也会进行一次时间旅行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/>
            </a:r>
            <a:br>
              <a:rPr lang="en-US" altLang="zh-CN" sz="2400" dirty="0">
                <a:latin typeface="华文仿宋" charset="-122"/>
                <a:ea typeface="华文仿宋" charset="-122"/>
              </a:rPr>
            </a:br>
            <a:r>
              <a:rPr lang="zh-CN" altLang="en-US" sz="2400" dirty="0">
                <a:latin typeface="华文仿宋" charset="-122"/>
                <a:ea typeface="华文仿宋" charset="-122"/>
              </a:rPr>
              <a:t>（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shí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jiān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lǚ</a:t>
            </a:r>
            <a:r>
              <a:rPr lang="cs-CZ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2400" dirty="0" err="1">
                <a:latin typeface="华文仿宋" charset="-122"/>
                <a:ea typeface="华文仿宋" charset="-122"/>
              </a:rPr>
              <a:t>xíng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</a:t>
            </a:r>
          </a:p>
        </p:txBody>
      </p:sp>
      <p:pic>
        <p:nvPicPr>
          <p:cNvPr id="4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888381" y="1241024"/>
            <a:ext cx="37846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3600" b="1" dirty="0" smtClean="0">
                <a:latin typeface="华文仿宋" charset="-122"/>
                <a:ea typeface="华文仿宋" charset="-122"/>
              </a:rPr>
              <a:t>《西游记》中五个人物和美国队长（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měi</a:t>
            </a:r>
            <a:r>
              <a:rPr lang="cs-CZ" altLang="ja-JP" sz="3600" b="1" dirty="0" smtClean="0">
                <a:latin typeface="华文仿宋" charset="-122"/>
                <a:ea typeface="华文仿宋" charset="-122"/>
              </a:rPr>
              <a:t> 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guó</a:t>
            </a:r>
            <a:r>
              <a:rPr lang="cs-CZ" altLang="ja-JP" sz="3600" b="1" dirty="0" smtClean="0">
                <a:latin typeface="华文仿宋" charset="-122"/>
                <a:ea typeface="华文仿宋" charset="-122"/>
              </a:rPr>
              <a:t> 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duì</a:t>
            </a:r>
            <a:r>
              <a:rPr lang="cs-CZ" altLang="ja-JP" sz="3600" b="1" dirty="0" smtClean="0">
                <a:latin typeface="华文仿宋" charset="-122"/>
                <a:ea typeface="华文仿宋" charset="-122"/>
              </a:rPr>
              <a:t> </a:t>
            </a:r>
            <a:r>
              <a:rPr lang="cs-CZ" altLang="ja-JP" sz="3600" b="1" dirty="0" err="1" smtClean="0">
                <a:latin typeface="华文仿宋" charset="-122"/>
                <a:ea typeface="华文仿宋" charset="-122"/>
              </a:rPr>
              <a:t>zhǎng</a:t>
            </a:r>
            <a:r>
              <a:rPr lang="zh-CN" altLang="en-US" sz="3600" b="1" dirty="0" smtClean="0">
                <a:latin typeface="华文仿宋" charset="-122"/>
                <a:ea typeface="华文仿宋" charset="-122"/>
              </a:rPr>
              <a:t>）有一个相同的地方。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400" dirty="0" smtClean="0">
                <a:latin typeface="华文仿宋" charset="-122"/>
                <a:ea typeface="华文仿宋" charset="-122"/>
              </a:rPr>
              <a:t>西游记</a:t>
            </a:r>
            <a:r>
              <a:rPr lang="en-US" altLang="ja-JP" sz="2400" dirty="0" smtClean="0">
                <a:latin typeface="华文仿宋" charset="-122"/>
                <a:ea typeface="华文仿宋" charset="-122"/>
              </a:rPr>
              <a:t>  </a:t>
            </a:r>
            <a:br>
              <a:rPr lang="en-US" altLang="ja-JP" sz="2400" dirty="0" smtClean="0">
                <a:latin typeface="华文仿宋" charset="-122"/>
                <a:ea typeface="华文仿宋" charset="-122"/>
              </a:rPr>
            </a:br>
            <a:r>
              <a:rPr lang="en-US" altLang="ja-JP" sz="2400" dirty="0" err="1" smtClean="0">
                <a:latin typeface="华文仿宋" charset="-122"/>
                <a:ea typeface="华文仿宋" charset="-122"/>
              </a:rPr>
              <a:t>xī</a:t>
            </a:r>
            <a:r>
              <a:rPr lang="en-US" altLang="ja-JP" sz="2400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ja-JP" sz="2400" dirty="0" err="1" smtClean="0">
                <a:latin typeface="华文仿宋" charset="-122"/>
                <a:ea typeface="华文仿宋" charset="-122"/>
              </a:rPr>
              <a:t>yóu</a:t>
            </a:r>
            <a:r>
              <a:rPr lang="en-US" altLang="ja-JP" sz="2400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ja-JP" sz="2400" dirty="0" err="1" smtClean="0">
                <a:latin typeface="华文仿宋" charset="-122"/>
                <a:ea typeface="华文仿宋" charset="-122"/>
              </a:rPr>
              <a:t>jì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368" y="4410634"/>
            <a:ext cx="3025012" cy="171552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美国</a:t>
            </a:r>
            <a:r>
              <a:rPr lang="zh-CN" altLang="en-US" sz="2400" dirty="0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队长</a:t>
            </a:r>
            <a:r>
              <a:rPr lang="en-US" altLang="zh-CN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/>
            </a:r>
            <a:br>
              <a:rPr lang="en-US" altLang="zh-CN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</a:br>
            <a:r>
              <a:rPr lang="cs-CZ" altLang="ja-JP" sz="2400" dirty="0" err="1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měi</a:t>
            </a:r>
            <a:r>
              <a:rPr lang="cs-CZ" altLang="ja-JP" sz="2400" dirty="0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solidFill>
                  <a:schemeClr val="bg1"/>
                </a:solidFill>
                <a:latin typeface="华文仿宋" charset="-122"/>
                <a:ea typeface="华文仿宋" charset="-122"/>
              </a:rPr>
              <a:t>guó</a:t>
            </a:r>
            <a:r>
              <a:rPr lang="cs-CZ" altLang="ja-JP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>
                <a:solidFill>
                  <a:schemeClr val="bg1"/>
                </a:solidFill>
                <a:latin typeface="华文仿宋" charset="-122"/>
                <a:ea typeface="华文仿宋" charset="-122"/>
              </a:rPr>
              <a:t>duì</a:t>
            </a:r>
            <a:r>
              <a:rPr lang="cs-CZ" altLang="ja-JP" sz="2400" dirty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 </a:t>
            </a:r>
            <a:r>
              <a:rPr lang="cs-CZ" altLang="ja-JP" sz="2400" dirty="0" err="1" smtClean="0">
                <a:solidFill>
                  <a:schemeClr val="bg1"/>
                </a:solidFill>
                <a:latin typeface="华文仿宋" charset="-122"/>
                <a:ea typeface="华文仿宋" charset="-122"/>
              </a:rPr>
              <a:t>zhǎng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98" y="4384118"/>
            <a:ext cx="2537657" cy="190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8182" y="58767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nl-NL" altLang="zh-CN" sz="1200" dirty="0" smtClean="0">
                <a:latin typeface="华文仿宋" charset="-122"/>
                <a:ea typeface="华文仿宋" charset="-122"/>
                <a:hlinkClick r:id="rId4"/>
              </a:rPr>
              <a:t>https://www.youtube.com/watch?v=JerVrbLldXw</a:t>
            </a:r>
            <a:r>
              <a:rPr lang="cs-CZ" altLang="zh-CN" sz="1200" dirty="0" smtClean="0">
                <a:latin typeface="华文仿宋" charset="-122"/>
                <a:ea typeface="华文仿宋" charset="-122"/>
              </a:rPr>
              <a:t> </a:t>
            </a:r>
            <a:endParaRPr lang="cs-CZ" altLang="zh-CN" sz="1200" dirty="0">
              <a:latin typeface="华文仿宋" charset="-122"/>
              <a:ea typeface="华文仿宋" charset="-122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9" y="2676558"/>
            <a:ext cx="3446203" cy="21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4" y="2259705"/>
            <a:ext cx="2816747" cy="16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79" y="4633428"/>
            <a:ext cx="2448697" cy="17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01011301002104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7" y="4633428"/>
            <a:ext cx="2595208" cy="17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89" y="4633428"/>
            <a:ext cx="2049783" cy="17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het-cuoi-khi-duong-tang-lan-san-showbiz_df257df534-2374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06" y="2259705"/>
            <a:ext cx="2810481" cy="16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22" y="2259705"/>
            <a:ext cx="2375295" cy="16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7724" y="420576"/>
            <a:ext cx="8283793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2400" b="1" dirty="0" smtClean="0">
                <a:latin typeface="华文仿宋" charset="-122"/>
                <a:ea typeface="华文仿宋" charset="-122"/>
              </a:rPr>
              <a:t>我们来看看，</a:t>
            </a:r>
            <a:r>
              <a:rPr lang="zh-CN" altLang="en-US" sz="2400" b="1" dirty="0" smtClean="0">
                <a:latin typeface="华文仿宋" charset="-122"/>
                <a:ea typeface="华文仿宋" charset="-122"/>
              </a:rPr>
              <a:t>这五人</a:t>
            </a:r>
            <a:r>
              <a:rPr lang="en-US" altLang="en-US" sz="2400" b="1" dirty="0" smtClean="0">
                <a:latin typeface="华文仿宋" charset="-122"/>
                <a:ea typeface="华文仿宋" charset="-122"/>
              </a:rPr>
              <a:t>来到现代社会以后，他们都做什么？</a:t>
            </a:r>
            <a:endParaRPr lang="zh-CN" altLang="en-US" sz="2400" b="1" dirty="0">
              <a:latin typeface="华文仿宋" charset="-122"/>
              <a:ea typeface="华文仿宋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92655" y="274638"/>
            <a:ext cx="8229600" cy="1511132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 smtClean="0">
                <a:latin typeface="华文仿宋" charset="-122"/>
                <a:ea typeface="华文仿宋" charset="-122"/>
              </a:rPr>
              <a:t>虽然</a:t>
            </a:r>
            <a:r>
              <a:rPr lang="en-US" altLang="zh-CN" sz="2400" dirty="0" smtClean="0">
                <a:latin typeface="华文仿宋" charset="-122"/>
                <a:ea typeface="华文仿宋" charset="-122"/>
              </a:rPr>
              <a:t>(</a:t>
            </a:r>
            <a:r>
              <a:rPr lang="en-US" altLang="zh-CN" sz="2400" dirty="0" err="1" smtClean="0">
                <a:latin typeface="华文仿宋" charset="-122"/>
                <a:ea typeface="华文仿宋" charset="-122"/>
              </a:rPr>
              <a:t>suīrán</a:t>
            </a:r>
            <a:r>
              <a:rPr lang="en-US" altLang="zh-CN" sz="2400" dirty="0" smtClean="0">
                <a:latin typeface="华文仿宋" charset="-122"/>
                <a:ea typeface="华文仿宋" charset="-122"/>
              </a:rPr>
              <a:t>)</a:t>
            </a:r>
            <a:r>
              <a:rPr lang="zh-CN" altLang="en-US" sz="2400" dirty="0" smtClean="0">
                <a:latin typeface="华文仿宋" charset="-122"/>
                <a:ea typeface="华文仿宋" charset="-122"/>
              </a:rPr>
              <a:t>有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很多事情都变了，但是他们的</a:t>
            </a:r>
            <a:r>
              <a:rPr lang="zh-CN" altLang="en-US" sz="2400" i="1" u="sng" dirty="0">
                <a:latin typeface="华文仿宋" charset="-122"/>
                <a:ea typeface="华文仿宋" charset="-122"/>
              </a:rPr>
              <a:t>任务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（</a:t>
            </a:r>
            <a:r>
              <a:rPr lang="fr-FR" altLang="zh-CN" sz="2400" dirty="0" err="1">
                <a:latin typeface="华文仿宋" charset="-122"/>
                <a:ea typeface="华文仿宋" charset="-122"/>
              </a:rPr>
              <a:t>rèn</a:t>
            </a:r>
            <a:r>
              <a:rPr lang="fr-FR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fr-FR" altLang="zh-CN" sz="2400" dirty="0" err="1">
                <a:latin typeface="华文仿宋" charset="-122"/>
                <a:ea typeface="华文仿宋" charset="-122"/>
              </a:rPr>
              <a:t>wù</a:t>
            </a:r>
            <a:r>
              <a:rPr lang="fr-FR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：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>task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）没有变，那就是，去“西天”</a:t>
            </a:r>
            <a:r>
              <a:rPr lang="zh-CN" altLang="en-US" sz="2400" i="1" u="sng" dirty="0">
                <a:latin typeface="华文仿宋" charset="-122"/>
                <a:ea typeface="华文仿宋" charset="-122"/>
              </a:rPr>
              <a:t>取经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（</a:t>
            </a:r>
            <a:r>
              <a:rPr lang="en-US" altLang="zh-CN" sz="2400" dirty="0" err="1">
                <a:latin typeface="华文仿宋" charset="-122"/>
                <a:ea typeface="华文仿宋" charset="-122"/>
              </a:rPr>
              <a:t>qǔ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> </a:t>
            </a:r>
            <a:r>
              <a:rPr lang="en-US" altLang="zh-CN" sz="2400" dirty="0" err="1">
                <a:latin typeface="华文仿宋" charset="-122"/>
                <a:ea typeface="华文仿宋" charset="-122"/>
              </a:rPr>
              <a:t>jīng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：</a:t>
            </a:r>
            <a:r>
              <a:rPr lang="en-US" altLang="ja-JP" sz="2400" dirty="0">
                <a:latin typeface="华文仿宋" charset="-122"/>
                <a:ea typeface="华文仿宋" charset="-122"/>
              </a:rPr>
              <a:t>go on a pilgrimage for Buddhist scriptures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）。西天在哪里呢？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051631"/>
            <a:ext cx="91440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en-US" sz="2400" smtClean="0">
                <a:latin typeface="华文仿宋" charset="-122"/>
                <a:ea typeface="华文仿宋" charset="-122"/>
              </a:rPr>
              <a:t>中国</a:t>
            </a:r>
            <a:r>
              <a:rPr lang="en-US" altLang="zh-CN" sz="2400" smtClean="0">
                <a:latin typeface="华文仿宋" charset="-122"/>
                <a:ea typeface="华文仿宋" charset="-122"/>
              </a:rPr>
              <a:t> </a:t>
            </a:r>
            <a:r>
              <a:rPr lang="en-US" altLang="en-US" sz="2400" u="sng" smtClean="0">
                <a:solidFill>
                  <a:srgbClr val="0000FF"/>
                </a:solidFill>
                <a:latin typeface="华文仿宋" charset="-122"/>
                <a:ea typeface="华文仿宋" charset="-122"/>
              </a:rPr>
              <a:t>长安</a:t>
            </a:r>
            <a:r>
              <a:rPr lang="en-US" altLang="ja-JP" sz="2400" smtClean="0">
                <a:latin typeface="华文仿宋" charset="-122"/>
                <a:ea typeface="华文仿宋" charset="-122"/>
              </a:rPr>
              <a:t>------</a:t>
            </a:r>
            <a:r>
              <a:rPr lang="zh-CN" altLang="en-US" sz="2400" smtClean="0">
                <a:latin typeface="华文仿宋" charset="-122"/>
                <a:ea typeface="华文仿宋" charset="-122"/>
              </a:rPr>
              <a:t>印度 </a:t>
            </a:r>
            <a:r>
              <a:rPr lang="en-US" altLang="en-US" sz="2400" b="1" u="sng" smtClean="0">
                <a:solidFill>
                  <a:srgbClr val="0000FF"/>
                </a:solidFill>
                <a:latin typeface="华文仿宋" charset="-122"/>
                <a:ea typeface="华文仿宋" charset="-122"/>
              </a:rPr>
              <a:t>雷音寺</a:t>
            </a:r>
            <a:r>
              <a:rPr lang="en-US" altLang="ja-JP" sz="2400" smtClean="0">
                <a:latin typeface="华文仿宋" charset="-122"/>
                <a:ea typeface="华文仿宋" charset="-122"/>
              </a:rPr>
              <a:t/>
            </a:r>
            <a:br>
              <a:rPr lang="en-US" altLang="ja-JP" sz="2400" smtClean="0">
                <a:latin typeface="华文仿宋" charset="-122"/>
                <a:ea typeface="华文仿宋" charset="-122"/>
              </a:rPr>
            </a:br>
            <a:r>
              <a:rPr lang="hu-HU" altLang="ja-JP" sz="2400" smtClean="0">
                <a:latin typeface="华文仿宋" charset="-122"/>
                <a:ea typeface="华文仿宋" charset="-122"/>
              </a:rPr>
              <a:t>zhōng guó </a:t>
            </a:r>
            <a:r>
              <a:rPr lang="hu-HU" altLang="ja-JP" sz="2400" i="1" u="sng" smtClean="0">
                <a:solidFill>
                  <a:srgbClr val="0000FF"/>
                </a:solidFill>
                <a:latin typeface="华文仿宋" charset="-122"/>
                <a:ea typeface="华文仿宋" charset="-122"/>
              </a:rPr>
              <a:t>cháng ān </a:t>
            </a:r>
            <a:r>
              <a:rPr lang="it-IT" altLang="ja-JP" sz="2400" smtClean="0">
                <a:latin typeface="华文仿宋" charset="-122"/>
                <a:ea typeface="华文仿宋" charset="-122"/>
              </a:rPr>
              <a:t>------</a:t>
            </a:r>
            <a:r>
              <a:rPr lang="zh-CN" altLang="en-US" sz="2400" smtClean="0">
                <a:latin typeface="华文仿宋" charset="-122"/>
                <a:ea typeface="华文仿宋" charset="-122"/>
              </a:rPr>
              <a:t> </a:t>
            </a:r>
            <a:r>
              <a:rPr lang="it-IT" altLang="zh-CN" sz="2400" smtClean="0">
                <a:latin typeface="华文仿宋" charset="-122"/>
                <a:ea typeface="华文仿宋" charset="-122"/>
              </a:rPr>
              <a:t>yìn dù </a:t>
            </a:r>
            <a:r>
              <a:rPr lang="zh-CN" altLang="en-US" sz="2400" smtClean="0">
                <a:latin typeface="华文仿宋" charset="-122"/>
                <a:ea typeface="华文仿宋" charset="-122"/>
              </a:rPr>
              <a:t> </a:t>
            </a:r>
            <a:r>
              <a:rPr lang="it-IT" altLang="ja-JP" sz="2400" i="1" u="sng" smtClean="0">
                <a:solidFill>
                  <a:srgbClr val="0000FF"/>
                </a:solidFill>
                <a:latin typeface="华文仿宋" charset="-122"/>
                <a:ea typeface="华文仿宋" charset="-122"/>
              </a:rPr>
              <a:t>léi yīn sì </a:t>
            </a:r>
            <a:endParaRPr lang="en-US" altLang="zh-CN" sz="2400" i="1" u="sng" dirty="0">
              <a:solidFill>
                <a:srgbClr val="0000FF"/>
              </a:solidFill>
              <a:latin typeface="华文仿宋" charset="-122"/>
              <a:ea typeface="华文仿宋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03" y="2207689"/>
            <a:ext cx="4487993" cy="21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527125"/>
            <a:ext cx="9144000" cy="1417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2400" dirty="0">
                <a:latin typeface="华文仿宋" charset="-122"/>
                <a:ea typeface="华文仿宋" charset="-122"/>
              </a:rPr>
              <a:t>来到现代社会</a:t>
            </a:r>
            <a:r>
              <a:rPr lang="zh-CN" altLang="en-US" sz="2400" dirty="0" smtClean="0">
                <a:latin typeface="华文仿宋" charset="-122"/>
                <a:ea typeface="华文仿宋" charset="-122"/>
              </a:rPr>
              <a:t>，</a:t>
            </a:r>
            <a:r>
              <a:rPr lang="en-US" altLang="zh-CN" sz="2400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zh-CN" sz="2400" dirty="0" smtClean="0">
                <a:latin typeface="华文仿宋" charset="-122"/>
                <a:ea typeface="华文仿宋" charset="-122"/>
              </a:rPr>
            </a:br>
            <a:r>
              <a:rPr lang="zh-CN" altLang="en-US" sz="2400" dirty="0" smtClean="0">
                <a:latin typeface="华文仿宋" charset="-122"/>
                <a:ea typeface="华文仿宋" charset="-122"/>
              </a:rPr>
              <a:t>他们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在怎么去“西天”上有了很多</a:t>
            </a:r>
            <a:r>
              <a:rPr lang="zh-CN" altLang="en-US" sz="2400" i="1" u="sng" dirty="0" smtClean="0">
                <a:latin typeface="华文仿宋" charset="-122"/>
                <a:ea typeface="华文仿宋" charset="-122"/>
              </a:rPr>
              <a:t>选择</a:t>
            </a:r>
            <a:r>
              <a:rPr lang="en-US" altLang="zh-CN" sz="2400" i="1" dirty="0" smtClean="0">
                <a:latin typeface="华文仿宋" charset="-122"/>
                <a:ea typeface="华文仿宋" charset="-122"/>
              </a:rPr>
              <a:t>(</a:t>
            </a:r>
            <a:r>
              <a:rPr lang="hu-HU" altLang="zh-CN" sz="2400" i="1" dirty="0" err="1" smtClean="0">
                <a:latin typeface="华文仿宋" charset="-122"/>
                <a:ea typeface="华文仿宋" charset="-122"/>
              </a:rPr>
              <a:t>xuǎn</a:t>
            </a:r>
            <a:r>
              <a:rPr lang="hu-HU" altLang="zh-CN" sz="2400" i="1" dirty="0" smtClean="0">
                <a:latin typeface="华文仿宋" charset="-122"/>
                <a:ea typeface="华文仿宋" charset="-122"/>
              </a:rPr>
              <a:t> </a:t>
            </a:r>
            <a:r>
              <a:rPr lang="hu-HU" altLang="zh-CN" sz="2400" i="1" dirty="0" err="1">
                <a:latin typeface="华文仿宋" charset="-122"/>
                <a:ea typeface="华文仿宋" charset="-122"/>
              </a:rPr>
              <a:t>zé</a:t>
            </a:r>
            <a:r>
              <a:rPr lang="hu-HU" altLang="zh-CN" sz="2400" i="1" dirty="0">
                <a:latin typeface="华文仿宋" charset="-122"/>
                <a:ea typeface="华文仿宋" charset="-122"/>
              </a:rPr>
              <a:t> </a:t>
            </a:r>
            <a:r>
              <a:rPr lang="zh-CN" altLang="en-US" sz="2400" i="1" dirty="0">
                <a:latin typeface="华文仿宋" charset="-122"/>
                <a:ea typeface="华文仿宋" charset="-122"/>
              </a:rPr>
              <a:t>：</a:t>
            </a:r>
            <a:r>
              <a:rPr lang="en-US" altLang="zh-CN" sz="2400" i="1" dirty="0" smtClean="0">
                <a:latin typeface="华文仿宋" charset="-122"/>
                <a:ea typeface="华文仿宋" charset="-122"/>
              </a:rPr>
              <a:t>choice</a:t>
            </a:r>
            <a:r>
              <a:rPr lang="en-US" altLang="zh-CN" sz="2400" dirty="0" smtClean="0">
                <a:latin typeface="华文仿宋" charset="-122"/>
                <a:ea typeface="华文仿宋" charset="-122"/>
              </a:rPr>
              <a:t>)</a:t>
            </a:r>
            <a:r>
              <a:rPr lang="zh-CN" altLang="en-US" sz="2400" dirty="0" smtClean="0">
                <a:latin typeface="华文仿宋" charset="-122"/>
                <a:ea typeface="华文仿宋" charset="-122"/>
              </a:rPr>
              <a:t>。</a:t>
            </a:r>
            <a:r>
              <a:rPr lang="en-US" altLang="zh-CN" sz="2400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zh-CN" sz="2400" dirty="0" smtClean="0">
                <a:latin typeface="华文仿宋" charset="-122"/>
                <a:ea typeface="华文仿宋" charset="-122"/>
              </a:rPr>
            </a:br>
            <a:r>
              <a:rPr lang="zh-CN" altLang="en-US" sz="2400" dirty="0" smtClean="0">
                <a:latin typeface="华文仿宋" charset="-122"/>
                <a:ea typeface="华文仿宋" charset="-122"/>
              </a:rPr>
              <a:t>我们</a:t>
            </a:r>
            <a:r>
              <a:rPr lang="zh-CN" altLang="en-US" sz="2400" dirty="0">
                <a:latin typeface="华文仿宋" charset="-122"/>
                <a:ea typeface="华文仿宋" charset="-122"/>
              </a:rPr>
              <a:t>来看看，这次，他们会怎么去“西天”</a:t>
            </a:r>
            <a:r>
              <a:rPr lang="en-US" altLang="zh-CN" sz="2400" dirty="0">
                <a:latin typeface="华文仿宋" charset="-122"/>
                <a:ea typeface="华文仿宋" charset="-122"/>
              </a:rPr>
              <a:t>…..</a:t>
            </a:r>
          </a:p>
        </p:txBody>
      </p:sp>
      <p:pic>
        <p:nvPicPr>
          <p:cNvPr id="35842" name="Picture 1" descr="chet-cuoi-canh-bon-thay-tro-duong-tang-di-thinh-kinh-trong-d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91" y="2454163"/>
            <a:ext cx="3762729" cy="249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36727"/>
            <a:ext cx="7886700" cy="2852737"/>
          </a:xfrm>
        </p:spPr>
        <p:txBody>
          <a:bodyPr anchor="ctr"/>
          <a:lstStyle/>
          <a:p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第一步：情景化导入课文</a:t>
            </a:r>
            <a:endParaRPr lang="en-US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effectLst/>
                <a:latin typeface="Times New Roman" charset="0"/>
                <a:ea typeface="Times New Roman" charset="0"/>
              </a:rPr>
              <a:t>Activity 1: Contextualize the Learning Objective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s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charset="0"/>
                <a:ea typeface="Times New Roman" charset="0"/>
              </a:rPr>
              <a:t> of This Unit</a:t>
            </a:r>
            <a:endParaRPr lang="zh-CN" dirty="0">
              <a:solidFill>
                <a:srgbClr val="000000"/>
              </a:solidFill>
              <a:effectLst/>
              <a:latin typeface="Calibri Regular" charset="0"/>
              <a:ea typeface="Kaiti SC Regular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8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44488" y="1431925"/>
            <a:ext cx="8229600" cy="3160713"/>
          </a:xfrm>
        </p:spPr>
        <p:txBody>
          <a:bodyPr/>
          <a:lstStyle/>
          <a:p>
            <a:pPr algn="ctr"/>
            <a:r>
              <a:rPr lang="zh-CN" altLang="en-US" sz="3600" dirty="0">
                <a:latin typeface="华文仿宋" charset="-122"/>
                <a:ea typeface="华文仿宋" charset="-122"/>
              </a:rPr>
              <a:t>在美国文化中，有很多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superhero,</a:t>
            </a:r>
            <a:br>
              <a:rPr lang="en-US" altLang="zh-CN" sz="3600" dirty="0">
                <a:latin typeface="华文仿宋" charset="-122"/>
                <a:ea typeface="华文仿宋" charset="-122"/>
              </a:rPr>
            </a:br>
            <a:r>
              <a:rPr lang="zh-CN" altLang="en-US" sz="3600" dirty="0">
                <a:latin typeface="华文仿宋" charset="-122"/>
                <a:ea typeface="华文仿宋" charset="-122"/>
              </a:rPr>
              <a:t>(超级英雄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chāo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jí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yīng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xióng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)</a:t>
            </a:r>
            <a:r>
              <a:rPr lang="zh-CN" altLang="en-US" sz="3600" dirty="0" smtClean="0">
                <a:latin typeface="华文仿宋" charset="-122"/>
                <a:ea typeface="华文仿宋" charset="-122"/>
              </a:rPr>
              <a:t>，</a:t>
            </a:r>
            <a:r>
              <a:rPr lang="en-US" altLang="zh-CN" sz="3600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zh-CN" sz="3600" dirty="0" smtClean="0">
                <a:latin typeface="华文仿宋" charset="-122"/>
                <a:ea typeface="华文仿宋" charset="-122"/>
              </a:rPr>
            </a:br>
            <a:r>
              <a:rPr lang="en-US" altLang="zh-CN" sz="3600" dirty="0">
                <a:latin typeface="华文仿宋" charset="-122"/>
                <a:ea typeface="华文仿宋" charset="-122"/>
              </a:rPr>
              <a:t/>
            </a:r>
            <a:br>
              <a:rPr lang="en-US" altLang="zh-CN" sz="3600" dirty="0">
                <a:latin typeface="华文仿宋" charset="-122"/>
                <a:ea typeface="华文仿宋" charset="-122"/>
              </a:rPr>
            </a:br>
            <a:r>
              <a:rPr lang="zh-CN" altLang="en-US" sz="3600" dirty="0">
                <a:latin typeface="华文仿宋" charset="-122"/>
                <a:ea typeface="华文仿宋" charset="-122"/>
              </a:rPr>
              <a:t>请你说一说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,</a:t>
            </a:r>
            <a:r>
              <a:rPr lang="zh-CN" altLang="en-US" sz="3600" dirty="0">
                <a:latin typeface="华文仿宋" charset="-122"/>
                <a:ea typeface="华文仿宋" charset="-122"/>
              </a:rPr>
              <a:t>你知道的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superhero</a:t>
            </a:r>
            <a:br>
              <a:rPr lang="en-US" altLang="zh-CN" sz="3600" dirty="0">
                <a:latin typeface="华文仿宋" charset="-122"/>
                <a:ea typeface="华文仿宋" charset="-122"/>
              </a:rPr>
            </a:br>
            <a:r>
              <a:rPr lang="zh-CN" altLang="en-US" sz="3600" dirty="0">
                <a:latin typeface="华文仿宋" charset="-122"/>
                <a:ea typeface="华文仿宋" charset="-122"/>
              </a:rPr>
              <a:t>(超级英雄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chāo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jí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yīng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xióng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)</a:t>
            </a:r>
            <a:br>
              <a:rPr lang="en-US" altLang="zh-CN" sz="3600" dirty="0">
                <a:latin typeface="华文仿宋" charset="-122"/>
                <a:ea typeface="华文仿宋" charset="-122"/>
              </a:rPr>
            </a:br>
            <a:r>
              <a:rPr lang="zh-CN" altLang="en-US" sz="3600" dirty="0">
                <a:latin typeface="华文仿宋" charset="-122"/>
                <a:ea typeface="华文仿宋" charset="-122"/>
              </a:rPr>
              <a:t>有哪些？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81000"/>
            <a:ext cx="36925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86" y="3413275"/>
            <a:ext cx="5126094" cy="27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77825" y="1054100"/>
            <a:ext cx="8229600" cy="5013325"/>
          </a:xfrm>
        </p:spPr>
        <p:txBody>
          <a:bodyPr/>
          <a:lstStyle/>
          <a:p>
            <a:pPr algn="ctr"/>
            <a:r>
              <a:rPr lang="en-US" altLang="en-US" sz="3600" dirty="0">
                <a:latin typeface="华文仿宋" charset="-122"/>
                <a:ea typeface="华文仿宋" charset="-122"/>
              </a:rPr>
              <a:t>你知道吗？在中国文化中，也有很多</a:t>
            </a:r>
            <a:r>
              <a:rPr lang="zh-CN" altLang="en-US" sz="3600" dirty="0">
                <a:latin typeface="华文仿宋" charset="-122"/>
                <a:ea typeface="华文仿宋" charset="-122"/>
              </a:rPr>
              <a:t>超级英雄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(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chāo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jí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yīng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xióng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)</a:t>
            </a:r>
            <a:r>
              <a:rPr lang="zh-CN" altLang="en-US" sz="3600" dirty="0" smtClean="0">
                <a:latin typeface="华文仿宋" charset="-122"/>
                <a:ea typeface="华文仿宋" charset="-122"/>
              </a:rPr>
              <a:t>。</a:t>
            </a:r>
            <a:r>
              <a:rPr lang="en-US" altLang="zh-CN" sz="3600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zh-CN" sz="3600" dirty="0" smtClean="0">
                <a:latin typeface="华文仿宋" charset="-122"/>
                <a:ea typeface="华文仿宋" charset="-122"/>
              </a:rPr>
            </a:br>
            <a:r>
              <a:rPr lang="en-US" altLang="zh-CN" sz="3600" dirty="0">
                <a:latin typeface="华文仿宋" charset="-122"/>
                <a:ea typeface="华文仿宋" charset="-122"/>
              </a:rPr>
              <a:t/>
            </a:r>
            <a:br>
              <a:rPr lang="en-US" altLang="zh-CN" sz="3600" dirty="0">
                <a:latin typeface="华文仿宋" charset="-122"/>
                <a:ea typeface="华文仿宋" charset="-122"/>
              </a:rPr>
            </a:br>
            <a:r>
              <a:rPr lang="zh-CN" altLang="en-US" sz="3600" dirty="0">
                <a:latin typeface="华文仿宋" charset="-122"/>
                <a:ea typeface="华文仿宋" charset="-122"/>
              </a:rPr>
              <a:t>今天我们就讲一讲中国的超级英雄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(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chāo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jí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yīng</a:t>
            </a:r>
            <a:r>
              <a:rPr lang="cs-CZ" altLang="zh-CN" sz="3600" dirty="0">
                <a:latin typeface="华文仿宋" charset="-122"/>
                <a:ea typeface="华文仿宋" charset="-122"/>
              </a:rPr>
              <a:t> </a:t>
            </a:r>
            <a:r>
              <a:rPr lang="cs-CZ" altLang="zh-CN" sz="3600" dirty="0" err="1">
                <a:latin typeface="华文仿宋" charset="-122"/>
                <a:ea typeface="华文仿宋" charset="-122"/>
              </a:rPr>
              <a:t>xióng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) </a:t>
            </a:r>
            <a:r>
              <a:rPr lang="zh-CN" altLang="en-US" sz="3600" dirty="0">
                <a:latin typeface="华文仿宋" charset="-122"/>
                <a:ea typeface="华文仿宋" charset="-122"/>
              </a:rPr>
              <a:t>，他们是</a:t>
            </a:r>
            <a:r>
              <a:rPr lang="en-US" altLang="zh-CN" sz="3600" dirty="0">
                <a:latin typeface="华文仿宋" charset="-122"/>
                <a:ea typeface="华文仿宋" charset="-122"/>
              </a:rPr>
              <a:t>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9840" y="457200"/>
            <a:ext cx="7714976" cy="1600200"/>
          </a:xfrm>
        </p:spPr>
        <p:txBody>
          <a:bodyPr/>
          <a:lstStyle/>
          <a:p>
            <a:pPr algn="ctr"/>
            <a:r>
              <a:rPr lang="en-US" altLang="zh-CN" b="1" dirty="0" smtClean="0">
                <a:latin typeface="华文仿宋" charset="-122"/>
                <a:ea typeface="华文仿宋" charset="-122"/>
              </a:rPr>
              <a:t>The journey to the West</a:t>
            </a:r>
            <a:r>
              <a:rPr lang="en-US" altLang="zh-CN" dirty="0" smtClean="0">
                <a:latin typeface="华文仿宋" charset="-122"/>
                <a:ea typeface="华文仿宋" charset="-122"/>
              </a:rPr>
              <a:t/>
            </a:r>
            <a:br>
              <a:rPr lang="en-US" altLang="zh-CN" dirty="0" smtClean="0">
                <a:latin typeface="华文仿宋" charset="-122"/>
                <a:ea typeface="华文仿宋" charset="-122"/>
              </a:rPr>
            </a:br>
            <a:r>
              <a:rPr lang="zh-CN" altLang="en-US" dirty="0" smtClean="0">
                <a:latin typeface="华文仿宋" charset="-122"/>
                <a:ea typeface="华文仿宋" charset="-122"/>
              </a:rPr>
              <a:t>西游记</a:t>
            </a:r>
            <a:r>
              <a:rPr lang="en-US" altLang="ja-JP" dirty="0" smtClean="0">
                <a:latin typeface="华文仿宋" charset="-122"/>
                <a:ea typeface="华文仿宋" charset="-122"/>
              </a:rPr>
              <a:t>  </a:t>
            </a:r>
            <a:r>
              <a:rPr lang="en-US" altLang="ja-JP" dirty="0" err="1" smtClean="0">
                <a:latin typeface="华文仿宋" charset="-122"/>
                <a:ea typeface="华文仿宋" charset="-122"/>
              </a:rPr>
              <a:t>xī</a:t>
            </a:r>
            <a:r>
              <a:rPr lang="en-US" altLang="ja-JP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ja-JP" dirty="0" err="1" smtClean="0">
                <a:latin typeface="华文仿宋" charset="-122"/>
                <a:ea typeface="华文仿宋" charset="-122"/>
              </a:rPr>
              <a:t>yóu</a:t>
            </a:r>
            <a:r>
              <a:rPr lang="en-US" altLang="ja-JP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ja-JP" dirty="0" err="1" smtClean="0">
                <a:latin typeface="华文仿宋" charset="-122"/>
                <a:ea typeface="华文仿宋" charset="-122"/>
              </a:rPr>
              <a:t>jì</a:t>
            </a:r>
            <a:r>
              <a:rPr lang="en-US" altLang="ja-JP" dirty="0" smtClean="0">
                <a:ea typeface="ＭＳ Ｐゴシック" charset="-128"/>
              </a:rPr>
              <a:t/>
            </a:r>
            <a:br>
              <a:rPr lang="en-US" altLang="ja-JP" dirty="0" smtClean="0">
                <a:ea typeface="ＭＳ Ｐゴシック" charset="-128"/>
              </a:rPr>
            </a:br>
            <a:endParaRPr lang="en-US" dirty="0"/>
          </a:p>
        </p:txBody>
      </p:sp>
      <p:pic>
        <p:nvPicPr>
          <p:cNvPr id="9" name="Picture 3" descr="ssd1:Users:yingfeng:Desktop:images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753" y="2230299"/>
            <a:ext cx="4629150" cy="152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934874" y="2993931"/>
            <a:ext cx="7104907" cy="3811588"/>
          </a:xfrm>
        </p:spPr>
        <p:txBody>
          <a:bodyPr anchor="ctr">
            <a:normAutofit/>
          </a:bodyPr>
          <a:lstStyle/>
          <a:p>
            <a:pPr algn="ctr"/>
            <a:endParaRPr lang="en-US" altLang="zh-CN" sz="1800" b="1" dirty="0" smtClean="0">
              <a:latin typeface="华文仿宋" charset="-122"/>
              <a:ea typeface="华文仿宋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002060"/>
                </a:solidFill>
                <a:latin typeface="华文仿宋" charset="-122"/>
                <a:ea typeface="华文仿宋" charset="-122"/>
              </a:rPr>
              <a:t>人物</a:t>
            </a:r>
            <a:endParaRPr lang="en-US" altLang="zh-CN" sz="3600" b="1" dirty="0" smtClean="0">
              <a:solidFill>
                <a:srgbClr val="002060"/>
              </a:solidFill>
              <a:latin typeface="华文仿宋" charset="-122"/>
              <a:ea typeface="华文仿宋" charset="-122"/>
            </a:endParaRPr>
          </a:p>
          <a:p>
            <a:pPr algn="ctr"/>
            <a:r>
              <a:rPr lang="en-US" altLang="zh-CN" sz="1800" b="1" dirty="0" err="1" smtClean="0">
                <a:latin typeface="华文仿宋" charset="-122"/>
                <a:ea typeface="华文仿宋" charset="-122"/>
              </a:rPr>
              <a:t>Rén</a:t>
            </a:r>
            <a:r>
              <a:rPr lang="en-US" altLang="zh-CN" sz="1800" b="1" dirty="0" smtClean="0">
                <a:latin typeface="华文仿宋" charset="-122"/>
                <a:ea typeface="华文仿宋" charset="-122"/>
              </a:rPr>
              <a:t> </a:t>
            </a:r>
            <a:r>
              <a:rPr lang="en-US" altLang="zh-CN" sz="1800" b="1" dirty="0" err="1" smtClean="0">
                <a:latin typeface="华文仿宋" charset="-122"/>
                <a:ea typeface="华文仿宋" charset="-122"/>
              </a:rPr>
              <a:t>wù</a:t>
            </a:r>
            <a:endParaRPr lang="en-US" altLang="zh-CN" sz="1800" b="1" dirty="0" smtClean="0">
              <a:latin typeface="华文仿宋" charset="-122"/>
              <a:ea typeface="华文仿宋" charset="-122"/>
            </a:endParaRPr>
          </a:p>
          <a:p>
            <a:pPr algn="ctr"/>
            <a:r>
              <a:rPr lang="en-US" altLang="zh-CN" sz="1800" b="1" dirty="0" smtClean="0">
                <a:latin typeface="华文仿宋" charset="-122"/>
                <a:ea typeface="华文仿宋" charset="-122"/>
              </a:rPr>
              <a:t>Characters</a:t>
            </a:r>
            <a:endParaRPr lang="en-US" altLang="zh-CN" sz="1800" b="1" dirty="0">
              <a:latin typeface="华文仿宋" charset="-122"/>
              <a:ea typeface="华文仿宋" charset="-122"/>
            </a:endParaRPr>
          </a:p>
          <a:p>
            <a:pPr algn="ctr"/>
            <a:endParaRPr lang="en-US" altLang="zh-CN" sz="1800" b="1" dirty="0" smtClean="0">
              <a:latin typeface="华文仿宋" charset="-122"/>
              <a:ea typeface="华文仿宋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0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11213"/>
            <a:ext cx="81661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6-07-28 at 10.4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392113"/>
            <a:ext cx="2009775" cy="106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4 0.02823 C -0.05784 0.11638 -0.08094 0.20453 -0.10126 0.24063 C -0.12159 0.27649 -0.14295 0.24734 -0.15702 0.24549 C -0.17074 0.24364 -0.17804 0.24132 -0.18464 0.22929 C -0.19141 0.21726 -0.18186 0.18973 -0.19663 0.17307 C -0.21122 0.15641 -0.25099 0.14623 -0.27271 0.12957 C -0.29442 0.11291 -0.30988 0.08306 -0.32708 0.07311 C -0.34445 0.06317 -0.35469 0.0664 -0.37658 0.07011 C -0.39847 0.07381 -0.4346 0.0944 -0.45874 0.09579 C -0.48289 0.09718 -0.50529 0.08653 -0.5218 0.07797 C -0.53795 0.06941 -0.54611 0.05229 -0.55636 0.04419 C -0.56661 0.03609 -0.57043 0.03031 -0.58311 0.02985 C -0.59579 0.02938 -0.62463 0.03447 -0.63262 0.04095 C -0.64061 0.04743 -0.62758 0.06363 -0.6314 0.06849 C -0.63522 0.07335 -0.64043 0.07149 -0.65555 0.07011 C -0.67066 0.06872 -0.70575 0.05969 -0.72207 0.06039 C -0.7384 0.06108 -0.76011 0.07126 -0.75334 0.07473 C -0.74656 0.0782 -0.6955 0.08052 -0.68091 0.08121 C -0.66649 0.08191 -0.66579 0.07149 -0.66527 0.07959 C -0.66475 0.08769 -0.67639 0.11222 -0.67726 0.12957 C -0.67813 0.14692 -0.67344 0.1652 -0.66996 0.18417 C -0.66649 0.20315 -0.66076 0.23855 -0.65693 0.24387 C -0.65277 0.24919 -0.64894 0.21356 -0.64582 0.21657 C -0.64287 0.21957 -0.64148 0.2633 -0.63748 0.26145 C -0.63349 0.2596 -0.62897 0.20893 -0.62167 0.20523 C -0.61438 0.20153 -0.59683 0.23276 -0.59388 0.23901 C -0.59093 0.24526 -0.60205 0.22929 -0.60361 0.24225 C -0.60517 0.25521 -0.60743 0.31027 -0.60361 0.31652 C -0.59979 0.32254 -0.58745 0.28366 -0.58068 0.2795 C -0.57425 0.2751 -0.5614 0.28366 -0.56261 0.29084 C -0.56348 0.29801 -0.58242 0.30495 -0.58659 0.323 C -0.59075 0.34105 -0.59006 0.39125 -0.5878 0.39866 C -0.58554 0.40606 -0.57616 0.37899 -0.57338 0.36789 C -0.57061 0.35678 -0.57356 0.33665 -0.57095 0.33248 C -0.56835 0.32832 -0.54802 0.34614 -0.55775 0.3422 C -0.56713 0.33827 -0.6076 0.30287 -0.62775 0.30819 C -0.6479 0.31397 -0.66406 0.36071 -0.67847 0.37598 C -0.69306 0.39125 -0.7087 0.39056 -0.71478 0.40028 C -0.72086 0.41 -0.71478 0.4248 -0.71478 0.43406 C -0.71478 0.44331 -0.72346 0.45604 -0.71478 0.4565 C -0.70609 0.45696 -0.67569 0.43961 -0.66284 0.4373 C -0.64999 0.43498 -0.64738 0.44192 -0.63748 0.44192 C -0.62775 0.44192 -0.6175 0.43545 -0.60482 0.4373 C -0.59214 0.43915 -0.57199 0.44447 -0.56123 0.45326 C -0.55063 0.46205 -0.53899 0.48172 -0.5409 0.49028 C -0.54247 0.49884 -0.56296 0.50231 -0.57234 0.50486 C -0.58137 0.5074 -0.5878 0.50856 -0.59631 0.50486 C -0.60482 0.50093 -0.6149 0.48727 -0.62289 0.48056 C -0.63088 0.47385 -0.63783 0.46876 -0.64478 0.4646 C -0.65138 0.46043 -0.65971 0.45534 -0.66423 0.45488 C -0.66857 0.45442 -0.67239 0.4565 -0.67118 0.46136 C -0.66996 0.46622 -0.65902 0.47663 -0.65693 0.4838 C -0.65468 0.49098 -0.65676 0.49884 -0.65937 0.50486 C -0.6618 0.51087 -0.66718 0.52059 -0.67239 0.51897 C -0.67778 0.51758 -0.68664 0.50023 -0.69185 0.49676 C -0.69706 0.49329 -0.70401 0.49329 -0.70383 0.49838 C -0.70366 0.50347 -0.69445 0.52013 -0.69063 0.5273 C -0.68681 0.53424 -0.68421 0.54026 -0.68091 0.54165 C -0.67761 0.54327 -0.67535 0.54026 -0.67118 0.5354 C -0.66718 0.53031 -0.66041 0.51596 -0.65555 0.51134 C -0.65068 0.50648 -0.64356 0.49745 -0.64234 0.50648 C -0.64078 0.5155 -0.64981 0.55229 -0.64721 0.56571 C -0.6446 0.57936 -0.63192 0.58283 -0.62654 0.58838 C -0.62115 0.5944 -0.61212 0.59995 -0.61438 0.60134 C -0.61664 0.60273 -0.63505 0.58792 -0.63974 0.59648 C -0.6446 0.60504 -0.64512 0.63512 -0.64234 0.65294 C -0.63956 0.67052 -0.63018 0.69088 -0.62411 0.70268 C -0.61803 0.71425 -0.61264 0.71333 -0.60604 0.72212 C -0.59944 0.73091 -0.59162 0.74595 -0.58415 0.75567 C -0.57686 0.76585 -0.56592 0.78505 -0.56123 0.78135 C -0.55654 0.77834 -0.5607 0.75266 -0.55636 0.73646 C -0.55202 0.72073 -0.54194 0.69528 -0.53482 0.68487 C -0.5277 0.67492 -0.51832 0.68117 -0.51311 0.67538 C -0.50825 0.6696 -0.5046 0.6571 -0.5046 0.6497 C -0.5046 0.6423 -0.51398 0.6379 -0.51311 0.63026 C -0.51242 0.62263 -0.50304 0.60481 -0.49991 0.60458 C -0.49696 0.60435 -0.49487 0.62147 -0.494 0.62864 C -0.49279 0.63535 -0.49661 0.64484 -0.494 0.64646 C -0.4914 0.64808 -0.48393 0.64276 -0.4782 0.63813 C -0.47229 0.6335 -0.46621 0.62702 -0.45874 0.61916 C -0.45127 0.61106 -0.44189 0.60157 -0.43338 0.59139 C -0.42487 0.58168 -0.41792 0.5708 -0.40802 0.55946 C -0.39812 0.54813 -0.38144 0.53795 -0.37415 0.52406 C -0.36685 0.50995 -0.36234 0.48103 -0.36442 0.47594 C -0.36651 0.47085 -0.38023 0.49468 -0.38631 0.49352 C -0.39239 0.49236 -0.3943 0.47432 -0.40073 0.46946 C -0.40715 0.4646 -0.41948 0.46506 -0.42487 0.4646 C -0.43025 0.46414 -0.42921 0.45928 -0.43338 0.46622 C -0.43755 0.47316 -0.44745 0.50764 -0.45023 0.50648 C -0.45301 0.50532 -0.44589 0.46645 -0.45023 0.45974 C -0.45457 0.45303 -0.47559 0.47108 -0.47681 0.46622 C -0.4782 0.46136 -0.45492 0.43984 -0.45874 0.43082 C -0.46256 0.4218 -0.49105 0.41161 -0.49991 0.41138 C -0.50877 0.41115 -0.51085 0.42133 -0.51189 0.4292 C -0.51311 0.43707 -0.50373 0.45164 -0.50599 0.45812 C -0.5079 0.4646 -0.52058 0.47085 -0.52405 0.46784 C -0.5277 0.46483 -0.52701 0.44516 -0.5277 0.44054 " pathEditMode="relative" rAng="0" ptsTypes="aaaaaaaaaaaaaaaaaaaaaaaaaaaaaaaaaaaaaaaaaaaaaaaaaaaaaaaaaaaaaaaaaaaaaaaaaaaaaaaaaaaaaaaaaaaaaaa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9" y="37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Screen Shot 2016-07-28 at 11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925128"/>
            <a:ext cx="8509299" cy="5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451" y="299283"/>
            <a:ext cx="8138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拿出 </a:t>
            </a:r>
            <a:r>
              <a:rPr lang="zh-CN" altLang="en-US" sz="2400" b="1" i="1" u="sng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预习纸</a:t>
            </a:r>
            <a:r>
              <a:rPr lang="en-US" altLang="zh-CN" sz="2400" b="1" i="1" u="sng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1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，说出画中</a:t>
            </a:r>
            <a:r>
              <a:rPr lang="en-US" altLang="zh-CN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5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个</a:t>
            </a:r>
            <a:r>
              <a:rPr lang="zh-CN" altLang="en-US" sz="2400" b="1" i="1" u="sng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人物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（</a:t>
            </a:r>
            <a:r>
              <a:rPr lang="fr-FR" altLang="zh-CN" sz="2400" b="1" dirty="0" err="1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rén</a:t>
            </a:r>
            <a:r>
              <a:rPr lang="fr-FR" altLang="zh-CN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 </a:t>
            </a:r>
            <a:r>
              <a:rPr lang="fr-FR" altLang="zh-CN" sz="2400" b="1" dirty="0" err="1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wù</a:t>
            </a:r>
            <a:r>
              <a:rPr lang="fr-FR" altLang="zh-CN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: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 </a:t>
            </a:r>
            <a:r>
              <a:rPr lang="en-US" altLang="zh-CN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character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 </a:t>
            </a:r>
            <a:r>
              <a:rPr lang="en-US" altLang="zh-CN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in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 </a:t>
            </a:r>
            <a:r>
              <a:rPr lang="en-US" altLang="zh-CN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movie/story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仿宋" charset="-122"/>
                <a:ea typeface="华文仿宋" charset="-122"/>
              </a:rPr>
              <a:t>）的名字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Screen Shot 2016-07-28 at 11.1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289</Words>
  <Application>Microsoft Macintosh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Calibri Light</vt:lpstr>
      <vt:lpstr>Calibri Regular</vt:lpstr>
      <vt:lpstr>DengXian</vt:lpstr>
      <vt:lpstr>Kaiti SC Regular</vt:lpstr>
      <vt:lpstr>Kaiti TC</vt:lpstr>
      <vt:lpstr>ＭＳ Ｐゴシック</vt:lpstr>
      <vt:lpstr>Times New Roman</vt:lpstr>
      <vt:lpstr>华文仿宋</vt:lpstr>
      <vt:lpstr>Arial</vt:lpstr>
      <vt:lpstr>Office Theme</vt:lpstr>
      <vt:lpstr>How to get there?</vt:lpstr>
      <vt:lpstr>第一步：情景化导入课文</vt:lpstr>
      <vt:lpstr>在美国文化中，有很多superhero, (超级英雄chāo jí yīng xióng )，  请你说一说,你知道的superhero (超级英雄chāo jí yīng xióng ) 有哪些？</vt:lpstr>
      <vt:lpstr>PowerPoint Presentation</vt:lpstr>
      <vt:lpstr>你知道吗？在中国文化中，也有很多超级英雄(chāo jí yīng xióng)。  今天我们就讲一讲中国的超级英雄(chāo jí yīng xióng) ，他们是…….</vt:lpstr>
      <vt:lpstr>The journey to the West 西游记  xī yóu jì </vt:lpstr>
      <vt:lpstr>PowerPoint Presentation</vt:lpstr>
      <vt:lpstr>PowerPoint Presentation</vt:lpstr>
      <vt:lpstr>PowerPoint Presentation</vt:lpstr>
      <vt:lpstr>《西游记》中五个人物和美国队长（měi guó duì zhǎng）有一个相同的地方。</vt:lpstr>
      <vt:lpstr>被 冷冻 （lěng dòng ）了</vt:lpstr>
      <vt:lpstr>PowerPoint Presentation</vt:lpstr>
      <vt:lpstr>今天，西游记中的5个人物也会进行一次时间旅行 （shí jiān lǚ xíng）</vt:lpstr>
      <vt:lpstr>《西游记》中五个人物和美国队长（měi guó duì zhǎng）有一个相同的地方。</vt:lpstr>
      <vt:lpstr>PowerPoint Presentation</vt:lpstr>
      <vt:lpstr>虽然(suīrán)有很多事情都变了，但是他们的任务（rèn wù ：task）没有变，那就是，去“西天”取经（qǔ jīng：go on a pilgrimage for Buddhist scriptures）。西天在哪里呢？</vt:lpstr>
      <vt:lpstr>来到现代社会， 他们在怎么去“西天”上有了很多选择(xuǎn zé ：choice)。 我们来看看，这次，他们会怎么去“西天”…..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Feng</dc:creator>
  <cp:lastModifiedBy>Meng Yeh</cp:lastModifiedBy>
  <cp:revision>302</cp:revision>
  <dcterms:created xsi:type="dcterms:W3CDTF">2016-07-26T18:37:12Z</dcterms:created>
  <dcterms:modified xsi:type="dcterms:W3CDTF">2017-04-27T23:38:39Z</dcterms:modified>
</cp:coreProperties>
</file>